
<file path=[Content_Types].xml><?xml version="1.0" encoding="utf-8"?>
<Types xmlns="http://schemas.openxmlformats.org/package/2006/content-types">
  <Default Extension="xml" ContentType="application/xml"/>
  <Default Extension="jpeg" ContentType="image/jpeg"/>
  <Default Extension="tiff" ContentType="image/tif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9601" autoAdjust="0"/>
  </p:normalViewPr>
  <p:slideViewPr>
    <p:cSldViewPr snapToGrid="0" snapToObjects="1">
      <p:cViewPr>
        <p:scale>
          <a:sx n="267" d="100"/>
          <a:sy n="267" d="100"/>
        </p:scale>
        <p:origin x="2696" y="119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hdphoto1.wdp>
</file>

<file path=ppt/media/hdphoto2.wdp>
</file>

<file path=ppt/media/hdphoto3.wdp>
</file>

<file path=ppt/media/image1.png>
</file>

<file path=ppt/media/image10.png>
</file>

<file path=ppt/media/image11.png>
</file>

<file path=ppt/media/image12.tiff>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840568"/>
            <a:ext cx="5829300" cy="1960033"/>
          </a:xfrm>
        </p:spPr>
        <p:txBody>
          <a:bodyPr/>
          <a:lstStyle/>
          <a:p>
            <a:r>
              <a:rPr lang="en-US" smtClean="0"/>
              <a:t>Click to edit Master title style</a:t>
            </a:r>
            <a:endParaRPr lang="en-US"/>
          </a:p>
        </p:txBody>
      </p:sp>
      <p:sp>
        <p:nvSpPr>
          <p:cNvPr id="3" name="Subtitle 2"/>
          <p:cNvSpPr>
            <a:spLocks noGrp="1"/>
          </p:cNvSpPr>
          <p:nvPr>
            <p:ph type="subTitle" idx="1"/>
          </p:nvPr>
        </p:nvSpPr>
        <p:spPr>
          <a:xfrm>
            <a:off x="1028700" y="5181600"/>
            <a:ext cx="4800600" cy="233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A6CB617-6F03-FC42-B672-D6A12DC311CB}" type="datetimeFigureOut">
              <a:rPr lang="en-US" smtClean="0"/>
              <a:t>10/5/16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49CAD-7519-2045-880F-649F08A0AB4D}" type="slidenum">
              <a:rPr lang="en-US" smtClean="0"/>
              <a:t>‹#›</a:t>
            </a:fld>
            <a:endParaRPr lang="en-US"/>
          </a:p>
        </p:txBody>
      </p:sp>
    </p:spTree>
    <p:extLst>
      <p:ext uri="{BB962C8B-B14F-4D97-AF65-F5344CB8AC3E}">
        <p14:creationId xmlns:p14="http://schemas.microsoft.com/office/powerpoint/2010/main" val="2962047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A6CB617-6F03-FC42-B672-D6A12DC311CB}" type="datetimeFigureOut">
              <a:rPr lang="en-US" smtClean="0"/>
              <a:t>10/5/16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49CAD-7519-2045-880F-649F08A0AB4D}" type="slidenum">
              <a:rPr lang="en-US" smtClean="0"/>
              <a:t>‹#›</a:t>
            </a:fld>
            <a:endParaRPr lang="en-US"/>
          </a:p>
        </p:txBody>
      </p:sp>
    </p:spTree>
    <p:extLst>
      <p:ext uri="{BB962C8B-B14F-4D97-AF65-F5344CB8AC3E}">
        <p14:creationId xmlns:p14="http://schemas.microsoft.com/office/powerpoint/2010/main" val="37578874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729037" y="488951"/>
            <a:ext cx="1157288" cy="104013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57175" y="488951"/>
            <a:ext cx="3357563" cy="104013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A6CB617-6F03-FC42-B672-D6A12DC311CB}" type="datetimeFigureOut">
              <a:rPr lang="en-US" smtClean="0"/>
              <a:t>10/5/16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49CAD-7519-2045-880F-649F08A0AB4D}" type="slidenum">
              <a:rPr lang="en-US" smtClean="0"/>
              <a:t>‹#›</a:t>
            </a:fld>
            <a:endParaRPr lang="en-US"/>
          </a:p>
        </p:txBody>
      </p:sp>
    </p:spTree>
    <p:extLst>
      <p:ext uri="{BB962C8B-B14F-4D97-AF65-F5344CB8AC3E}">
        <p14:creationId xmlns:p14="http://schemas.microsoft.com/office/powerpoint/2010/main" val="2823786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A6CB617-6F03-FC42-B672-D6A12DC311CB}" type="datetimeFigureOut">
              <a:rPr lang="en-US" smtClean="0"/>
              <a:t>10/5/16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49CAD-7519-2045-880F-649F08A0AB4D}" type="slidenum">
              <a:rPr lang="en-US" smtClean="0"/>
              <a:t>‹#›</a:t>
            </a:fld>
            <a:endParaRPr lang="en-US"/>
          </a:p>
        </p:txBody>
      </p:sp>
    </p:spTree>
    <p:extLst>
      <p:ext uri="{BB962C8B-B14F-4D97-AF65-F5344CB8AC3E}">
        <p14:creationId xmlns:p14="http://schemas.microsoft.com/office/powerpoint/2010/main" val="666771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5875867"/>
            <a:ext cx="5829300" cy="181610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541735" y="3875618"/>
            <a:ext cx="5829300" cy="200024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A6CB617-6F03-FC42-B672-D6A12DC311CB}" type="datetimeFigureOut">
              <a:rPr lang="en-US" smtClean="0"/>
              <a:t>10/5/16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49CAD-7519-2045-880F-649F08A0AB4D}" type="slidenum">
              <a:rPr lang="en-US" smtClean="0"/>
              <a:t>‹#›</a:t>
            </a:fld>
            <a:endParaRPr lang="en-US"/>
          </a:p>
        </p:txBody>
      </p:sp>
    </p:spTree>
    <p:extLst>
      <p:ext uri="{BB962C8B-B14F-4D97-AF65-F5344CB8AC3E}">
        <p14:creationId xmlns:p14="http://schemas.microsoft.com/office/powerpoint/2010/main" val="4116367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57175" y="2844800"/>
            <a:ext cx="2257425" cy="804545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628900" y="2844800"/>
            <a:ext cx="2257425" cy="804545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A6CB617-6F03-FC42-B672-D6A12DC311CB}" type="datetimeFigureOut">
              <a:rPr lang="en-US" smtClean="0"/>
              <a:t>10/5/16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849CAD-7519-2045-880F-649F08A0AB4D}" type="slidenum">
              <a:rPr lang="en-US" smtClean="0"/>
              <a:t>‹#›</a:t>
            </a:fld>
            <a:endParaRPr lang="en-US"/>
          </a:p>
        </p:txBody>
      </p:sp>
    </p:spTree>
    <p:extLst>
      <p:ext uri="{BB962C8B-B14F-4D97-AF65-F5344CB8AC3E}">
        <p14:creationId xmlns:p14="http://schemas.microsoft.com/office/powerpoint/2010/main" val="4106614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2900" y="366184"/>
            <a:ext cx="6172200" cy="1524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342900" y="2046817"/>
            <a:ext cx="303014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42900" y="2899833"/>
            <a:ext cx="303014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3483769" y="2046817"/>
            <a:ext cx="303133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3483769" y="2899833"/>
            <a:ext cx="303133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A6CB617-6F03-FC42-B672-D6A12DC311CB}" type="datetimeFigureOut">
              <a:rPr lang="en-US" smtClean="0"/>
              <a:t>10/5/16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0849CAD-7519-2045-880F-649F08A0AB4D}" type="slidenum">
              <a:rPr lang="en-US" smtClean="0"/>
              <a:t>‹#›</a:t>
            </a:fld>
            <a:endParaRPr lang="en-US"/>
          </a:p>
        </p:txBody>
      </p:sp>
    </p:spTree>
    <p:extLst>
      <p:ext uri="{BB962C8B-B14F-4D97-AF65-F5344CB8AC3E}">
        <p14:creationId xmlns:p14="http://schemas.microsoft.com/office/powerpoint/2010/main" val="462466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A6CB617-6F03-FC42-B672-D6A12DC311CB}" type="datetimeFigureOut">
              <a:rPr lang="en-US" smtClean="0"/>
              <a:t>10/5/16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0849CAD-7519-2045-880F-649F08A0AB4D}" type="slidenum">
              <a:rPr lang="en-US" smtClean="0"/>
              <a:t>‹#›</a:t>
            </a:fld>
            <a:endParaRPr lang="en-US"/>
          </a:p>
        </p:txBody>
      </p:sp>
    </p:spTree>
    <p:extLst>
      <p:ext uri="{BB962C8B-B14F-4D97-AF65-F5344CB8AC3E}">
        <p14:creationId xmlns:p14="http://schemas.microsoft.com/office/powerpoint/2010/main" val="1842628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6CB617-6F03-FC42-B672-D6A12DC311CB}" type="datetimeFigureOut">
              <a:rPr lang="en-US" smtClean="0"/>
              <a:t>10/5/16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0849CAD-7519-2045-880F-649F08A0AB4D}" type="slidenum">
              <a:rPr lang="en-US" smtClean="0"/>
              <a:t>‹#›</a:t>
            </a:fld>
            <a:endParaRPr lang="en-US"/>
          </a:p>
        </p:txBody>
      </p:sp>
    </p:spTree>
    <p:extLst>
      <p:ext uri="{BB962C8B-B14F-4D97-AF65-F5344CB8AC3E}">
        <p14:creationId xmlns:p14="http://schemas.microsoft.com/office/powerpoint/2010/main" val="1979590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64067"/>
            <a:ext cx="2256235" cy="154940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2681287" y="364067"/>
            <a:ext cx="3833813" cy="78041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342900" y="1913467"/>
            <a:ext cx="2256235" cy="62547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A6CB617-6F03-FC42-B672-D6A12DC311CB}" type="datetimeFigureOut">
              <a:rPr lang="en-US" smtClean="0"/>
              <a:t>10/5/16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849CAD-7519-2045-880F-649F08A0AB4D}" type="slidenum">
              <a:rPr lang="en-US" smtClean="0"/>
              <a:t>‹#›</a:t>
            </a:fld>
            <a:endParaRPr lang="en-US"/>
          </a:p>
        </p:txBody>
      </p:sp>
    </p:spTree>
    <p:extLst>
      <p:ext uri="{BB962C8B-B14F-4D97-AF65-F5344CB8AC3E}">
        <p14:creationId xmlns:p14="http://schemas.microsoft.com/office/powerpoint/2010/main" val="3933697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6400800"/>
            <a:ext cx="4114800" cy="755651"/>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344216" y="817033"/>
            <a:ext cx="41148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7156451"/>
            <a:ext cx="4114800" cy="10731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A6CB617-6F03-FC42-B672-D6A12DC311CB}" type="datetimeFigureOut">
              <a:rPr lang="en-US" smtClean="0"/>
              <a:t>10/5/16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849CAD-7519-2045-880F-649F08A0AB4D}" type="slidenum">
              <a:rPr lang="en-US" smtClean="0"/>
              <a:t>‹#›</a:t>
            </a:fld>
            <a:endParaRPr lang="en-US"/>
          </a:p>
        </p:txBody>
      </p:sp>
    </p:spTree>
    <p:extLst>
      <p:ext uri="{BB962C8B-B14F-4D97-AF65-F5344CB8AC3E}">
        <p14:creationId xmlns:p14="http://schemas.microsoft.com/office/powerpoint/2010/main" val="263778357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366184"/>
            <a:ext cx="6172200" cy="1524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342900" y="2133601"/>
            <a:ext cx="6172200" cy="603461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342900" y="8475134"/>
            <a:ext cx="1600200" cy="486833"/>
          </a:xfrm>
          <a:prstGeom prst="rect">
            <a:avLst/>
          </a:prstGeom>
        </p:spPr>
        <p:txBody>
          <a:bodyPr vert="horz" lIns="91440" tIns="45720" rIns="91440" bIns="45720" rtlCol="0" anchor="ctr"/>
          <a:lstStyle>
            <a:lvl1pPr algn="l">
              <a:defRPr sz="1200">
                <a:solidFill>
                  <a:schemeClr val="tx1">
                    <a:tint val="75000"/>
                  </a:schemeClr>
                </a:solidFill>
              </a:defRPr>
            </a:lvl1pPr>
          </a:lstStyle>
          <a:p>
            <a:fld id="{2A6CB617-6F03-FC42-B672-D6A12DC311CB}" type="datetimeFigureOut">
              <a:rPr lang="en-US" smtClean="0"/>
              <a:t>10/5/16</a:t>
            </a:fld>
            <a:endParaRPr lang="en-US"/>
          </a:p>
        </p:txBody>
      </p:sp>
      <p:sp>
        <p:nvSpPr>
          <p:cNvPr id="5" name="Footer Placeholder 4"/>
          <p:cNvSpPr>
            <a:spLocks noGrp="1"/>
          </p:cNvSpPr>
          <p:nvPr>
            <p:ph type="ftr" sz="quarter" idx="3"/>
          </p:nvPr>
        </p:nvSpPr>
        <p:spPr>
          <a:xfrm>
            <a:off x="2343150" y="8475134"/>
            <a:ext cx="2171700" cy="4868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8475134"/>
            <a:ext cx="1600200" cy="486833"/>
          </a:xfrm>
          <a:prstGeom prst="rect">
            <a:avLst/>
          </a:prstGeom>
        </p:spPr>
        <p:txBody>
          <a:bodyPr vert="horz" lIns="91440" tIns="45720" rIns="91440" bIns="45720" rtlCol="0" anchor="ctr"/>
          <a:lstStyle>
            <a:lvl1pPr algn="r">
              <a:defRPr sz="1200">
                <a:solidFill>
                  <a:schemeClr val="tx1">
                    <a:tint val="75000"/>
                  </a:schemeClr>
                </a:solidFill>
              </a:defRPr>
            </a:lvl1pPr>
          </a:lstStyle>
          <a:p>
            <a:fld id="{80849CAD-7519-2045-880F-649F08A0AB4D}" type="slidenum">
              <a:rPr lang="en-US" smtClean="0"/>
              <a:t>‹#›</a:t>
            </a:fld>
            <a:endParaRPr lang="en-US"/>
          </a:p>
        </p:txBody>
      </p:sp>
    </p:spTree>
    <p:extLst>
      <p:ext uri="{BB962C8B-B14F-4D97-AF65-F5344CB8AC3E}">
        <p14:creationId xmlns:p14="http://schemas.microsoft.com/office/powerpoint/2010/main" val="599258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png"/><Relationship Id="rId12" Type="http://schemas.microsoft.com/office/2007/relationships/hdphoto" Target="../media/hdphoto3.wdp"/><Relationship Id="rId13" Type="http://schemas.openxmlformats.org/officeDocument/2006/relationships/image" Target="../media/image9.png"/><Relationship Id="rId14" Type="http://schemas.openxmlformats.org/officeDocument/2006/relationships/image" Target="../media/image10.png"/><Relationship Id="rId15" Type="http://schemas.openxmlformats.org/officeDocument/2006/relationships/image" Target="../media/image11.png"/><Relationship Id="rId16" Type="http://schemas.openxmlformats.org/officeDocument/2006/relationships/image" Target="../media/image12.tiff"/><Relationship Id="rId1" Type="http://schemas.openxmlformats.org/officeDocument/2006/relationships/slideLayout" Target="../slideLayouts/slideLayout1.xml"/><Relationship Id="rId2" Type="http://schemas.openxmlformats.org/officeDocument/2006/relationships/image" Target="../media/image1.png"/><Relationship Id="rId3" Type="http://schemas.microsoft.com/office/2007/relationships/hdphoto" Target="../media/hdphoto1.wdp"/><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jpeg"/><Relationship Id="rId7" Type="http://schemas.microsoft.com/office/2007/relationships/hdphoto" Target="../media/hdphoto2.wdp"/><Relationship Id="rId8" Type="http://schemas.openxmlformats.org/officeDocument/2006/relationships/image" Target="../media/image5.png"/><Relationship Id="rId9" Type="http://schemas.openxmlformats.org/officeDocument/2006/relationships/image" Target="../media/image6.png"/><Relationship Id="rId10"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 name="Group 99"/>
          <p:cNvGrpSpPr/>
          <p:nvPr/>
        </p:nvGrpSpPr>
        <p:grpSpPr>
          <a:xfrm>
            <a:off x="2211254" y="1144845"/>
            <a:ext cx="1900437" cy="734446"/>
            <a:chOff x="2211254" y="1300341"/>
            <a:chExt cx="1900437" cy="734446"/>
          </a:xfrm>
        </p:grpSpPr>
        <p:sp>
          <p:nvSpPr>
            <p:cNvPr id="98" name="Parallelogram 97"/>
            <p:cNvSpPr/>
            <p:nvPr/>
          </p:nvSpPr>
          <p:spPr>
            <a:xfrm rot="10800000">
              <a:off x="2211254" y="1300341"/>
              <a:ext cx="1395967" cy="722187"/>
            </a:xfrm>
            <a:prstGeom prst="parallelogram">
              <a:avLst>
                <a:gd name="adj" fmla="val 86104"/>
              </a:avLst>
            </a:prstGeom>
            <a:gradFill flip="none" rotWithShape="1">
              <a:gsLst>
                <a:gs pos="0">
                  <a:schemeClr val="accent1">
                    <a:lumMod val="40000"/>
                    <a:lumOff val="60000"/>
                  </a:schemeClr>
                </a:gs>
                <a:gs pos="99000">
                  <a:schemeClr val="bg1"/>
                </a:gs>
              </a:gsLst>
              <a:lin ang="54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Parallelogram 98"/>
            <p:cNvSpPr/>
            <p:nvPr/>
          </p:nvSpPr>
          <p:spPr>
            <a:xfrm rot="10800000">
              <a:off x="2530953" y="1312600"/>
              <a:ext cx="1580738" cy="722187"/>
            </a:xfrm>
            <a:prstGeom prst="parallelogram">
              <a:avLst>
                <a:gd name="adj" fmla="val 143899"/>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9" name="Trapezoid 88"/>
          <p:cNvSpPr/>
          <p:nvPr/>
        </p:nvSpPr>
        <p:spPr>
          <a:xfrm rot="10800000">
            <a:off x="228978" y="1380897"/>
            <a:ext cx="2090262" cy="461812"/>
          </a:xfrm>
          <a:prstGeom prst="trapezoid">
            <a:avLst>
              <a:gd name="adj" fmla="val 55768"/>
            </a:avLst>
          </a:prstGeom>
          <a:gradFill flip="none" rotWithShape="1">
            <a:gsLst>
              <a:gs pos="0">
                <a:schemeClr val="accent1">
                  <a:lumMod val="40000"/>
                  <a:lumOff val="60000"/>
                </a:schemeClr>
              </a:gs>
              <a:gs pos="99000">
                <a:schemeClr val="bg1"/>
              </a:gs>
            </a:gsLst>
            <a:lin ang="54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6" name="Picture 55"/>
          <p:cNvPicPr>
            <a:picLocks noChangeAspect="1"/>
          </p:cNvPicPr>
          <p:nvPr/>
        </p:nvPicPr>
        <p:blipFill rotWithShape="1">
          <a:blip r:embed="rId2" cstate="print">
            <a:alphaModFix amt="88000"/>
            <a:extLst>
              <a:ext uri="{BEBA8EAE-BF5A-486C-A8C5-ECC9F3942E4B}">
                <a14:imgProps xmlns:a14="http://schemas.microsoft.com/office/drawing/2010/main">
                  <a14:imgLayer r:embed="rId3">
                    <a14:imgEffect>
                      <a14:backgroundRemoval t="9921" b="94940" l="0" r="100000"/>
                    </a14:imgEffect>
                    <a14:imgEffect>
                      <a14:saturation sat="0"/>
                    </a14:imgEffect>
                  </a14:imgLayer>
                </a14:imgProps>
              </a:ext>
              <a:ext uri="{28A0092B-C50C-407E-A947-70E740481C1C}">
                <a14:useLocalDpi xmlns:a14="http://schemas.microsoft.com/office/drawing/2010/main"/>
              </a:ext>
            </a:extLst>
          </a:blip>
          <a:srcRect b="36976"/>
          <a:stretch/>
        </p:blipFill>
        <p:spPr>
          <a:xfrm>
            <a:off x="181022" y="1480018"/>
            <a:ext cx="3836700" cy="1304068"/>
          </a:xfrm>
          <a:prstGeom prst="rect">
            <a:avLst/>
          </a:prstGeom>
        </p:spPr>
      </p:pic>
      <p:grpSp>
        <p:nvGrpSpPr>
          <p:cNvPr id="42" name="Group 41"/>
          <p:cNvGrpSpPr/>
          <p:nvPr/>
        </p:nvGrpSpPr>
        <p:grpSpPr>
          <a:xfrm>
            <a:off x="148493" y="142035"/>
            <a:ext cx="2190054" cy="1251343"/>
            <a:chOff x="387770" y="3068966"/>
            <a:chExt cx="2190054" cy="1251343"/>
          </a:xfrm>
        </p:grpSpPr>
        <p:pic>
          <p:nvPicPr>
            <p:cNvPr id="22" name="Picture 21"/>
            <p:cNvPicPr>
              <a:picLocks noChangeAspect="1"/>
            </p:cNvPicPr>
            <p:nvPr/>
          </p:nvPicPr>
          <p:blipFill rotWithShape="1">
            <a:blip r:embed="rId4"/>
            <a:srcRect l="8577" t="7114" r="14472" b="5536"/>
            <a:stretch/>
          </p:blipFill>
          <p:spPr>
            <a:xfrm rot="5400000">
              <a:off x="825010" y="3166691"/>
              <a:ext cx="468904" cy="683712"/>
            </a:xfrm>
            <a:prstGeom prst="rect">
              <a:avLst/>
            </a:prstGeom>
          </p:spPr>
        </p:pic>
        <p:pic>
          <p:nvPicPr>
            <p:cNvPr id="24" name="Picture 23" descr="Fig1 NEW 3 (surf)2.png"/>
            <p:cNvPicPr/>
            <p:nvPr/>
          </p:nvPicPr>
          <p:blipFill rotWithShape="1">
            <a:blip r:embed="rId5"/>
            <a:srcRect l="5586" t="79896" r="91221" b="4957"/>
            <a:stretch/>
          </p:blipFill>
          <p:spPr>
            <a:xfrm>
              <a:off x="924738" y="3823469"/>
              <a:ext cx="182026" cy="496840"/>
            </a:xfrm>
            <a:prstGeom prst="rect">
              <a:avLst/>
            </a:prstGeom>
          </p:spPr>
        </p:pic>
        <p:sp>
          <p:nvSpPr>
            <p:cNvPr id="25" name="TextBox 24"/>
            <p:cNvSpPr txBox="1"/>
            <p:nvPr/>
          </p:nvSpPr>
          <p:spPr>
            <a:xfrm>
              <a:off x="411079" y="3068966"/>
              <a:ext cx="1320322" cy="215444"/>
            </a:xfrm>
            <a:prstGeom prst="rect">
              <a:avLst/>
            </a:prstGeom>
            <a:noFill/>
          </p:spPr>
          <p:txBody>
            <a:bodyPr wrap="square" rtlCol="0">
              <a:spAutoFit/>
            </a:bodyPr>
            <a:lstStyle/>
            <a:p>
              <a:r>
                <a:rPr lang="en-US" sz="800" b="1" dirty="0" smtClean="0"/>
                <a:t>Kinase Inhibitor Library</a:t>
              </a:r>
            </a:p>
          </p:txBody>
        </p:sp>
        <p:sp>
          <p:nvSpPr>
            <p:cNvPr id="26" name="TextBox 25"/>
            <p:cNvSpPr txBox="1"/>
            <p:nvPr/>
          </p:nvSpPr>
          <p:spPr>
            <a:xfrm>
              <a:off x="387770" y="3912252"/>
              <a:ext cx="572492" cy="338554"/>
            </a:xfrm>
            <a:prstGeom prst="rect">
              <a:avLst/>
            </a:prstGeom>
            <a:noFill/>
          </p:spPr>
          <p:txBody>
            <a:bodyPr wrap="none" rtlCol="0">
              <a:spAutoFit/>
            </a:bodyPr>
            <a:lstStyle/>
            <a:p>
              <a:r>
                <a:rPr lang="en-US" sz="800" b="1" dirty="0" smtClean="0"/>
                <a:t>Excipient</a:t>
              </a:r>
            </a:p>
            <a:p>
              <a:r>
                <a:rPr lang="en-US" sz="800" dirty="0" smtClean="0"/>
                <a:t>(IR783)</a:t>
              </a:r>
            </a:p>
          </p:txBody>
        </p:sp>
        <p:pic>
          <p:nvPicPr>
            <p:cNvPr id="28" name="Picture 27" descr="Screen Shot 2016-10-03 at 1.jpg"/>
            <p:cNvPicPr>
              <a:picLocks noChangeAspect="1"/>
            </p:cNvPicPr>
            <p:nvPr/>
          </p:nvPicPr>
          <p:blipFill>
            <a:blip r:embed="rId6">
              <a:extLst>
                <a:ext uri="{BEBA8EAE-BF5A-486C-A8C5-ECC9F3942E4B}">
                  <a14:imgProps xmlns:a14="http://schemas.microsoft.com/office/drawing/2010/main">
                    <a14:imgLayer r:embed="rId7">
                      <a14:imgEffect>
                        <a14:brightnessContrast bright="10000" contrast="10000"/>
                      </a14:imgEffect>
                    </a14:imgLayer>
                  </a14:imgProps>
                </a:ext>
                <a:ext uri="{28A0092B-C50C-407E-A947-70E740481C1C}">
                  <a14:useLocalDpi xmlns:a14="http://schemas.microsoft.com/office/drawing/2010/main" val="0"/>
                </a:ext>
              </a:extLst>
            </a:blip>
            <a:stretch>
              <a:fillRect/>
            </a:stretch>
          </p:blipFill>
          <p:spPr>
            <a:xfrm>
              <a:off x="1695518" y="3616681"/>
              <a:ext cx="715783" cy="490682"/>
            </a:xfrm>
            <a:prstGeom prst="rect">
              <a:avLst/>
            </a:prstGeom>
            <a:scene3d>
              <a:camera prst="orthographicFront">
                <a:rot lat="0" lon="599954" rev="0"/>
              </a:camera>
              <a:lightRig rig="threePt" dir="t"/>
            </a:scene3d>
          </p:spPr>
        </p:pic>
        <p:sp>
          <p:nvSpPr>
            <p:cNvPr id="29" name="TextBox 28"/>
            <p:cNvSpPr txBox="1"/>
            <p:nvPr/>
          </p:nvSpPr>
          <p:spPr>
            <a:xfrm>
              <a:off x="1482652" y="4071272"/>
              <a:ext cx="1095172" cy="200055"/>
            </a:xfrm>
            <a:prstGeom prst="rect">
              <a:avLst/>
            </a:prstGeom>
            <a:noFill/>
          </p:spPr>
          <p:txBody>
            <a:bodyPr wrap="none" rtlCol="0">
              <a:spAutoFit/>
            </a:bodyPr>
            <a:lstStyle/>
            <a:p>
              <a:r>
                <a:rPr lang="en-US" sz="700" dirty="0" smtClean="0"/>
                <a:t>Clear bottom assay plate</a:t>
              </a:r>
            </a:p>
          </p:txBody>
        </p:sp>
        <p:grpSp>
          <p:nvGrpSpPr>
            <p:cNvPr id="32" name="Group 31"/>
            <p:cNvGrpSpPr/>
            <p:nvPr/>
          </p:nvGrpSpPr>
          <p:grpSpPr>
            <a:xfrm rot="5751659">
              <a:off x="1226147" y="3743905"/>
              <a:ext cx="265004" cy="445313"/>
              <a:chOff x="5491081" y="2811252"/>
              <a:chExt cx="886641" cy="1332376"/>
            </a:xfrm>
          </p:grpSpPr>
          <p:pic>
            <p:nvPicPr>
              <p:cNvPr id="30" name="Picture 29"/>
              <p:cNvPicPr>
                <a:picLocks noChangeAspect="1"/>
              </p:cNvPicPr>
              <p:nvPr/>
            </p:nvPicPr>
            <p:blipFill>
              <a:blip r:embed="rId8"/>
              <a:stretch>
                <a:fillRect/>
              </a:stretch>
            </p:blipFill>
            <p:spPr>
              <a:xfrm>
                <a:off x="5536252" y="2862111"/>
                <a:ext cx="782355" cy="1212239"/>
              </a:xfrm>
              <a:prstGeom prst="rect">
                <a:avLst/>
              </a:prstGeom>
            </p:spPr>
          </p:pic>
          <p:sp>
            <p:nvSpPr>
              <p:cNvPr id="31" name="Rectangle 30"/>
              <p:cNvSpPr/>
              <p:nvPr/>
            </p:nvSpPr>
            <p:spPr>
              <a:xfrm>
                <a:off x="5491081" y="2811252"/>
                <a:ext cx="886641" cy="1332376"/>
              </a:xfrm>
              <a:prstGeom prst="rect">
                <a:avLst/>
              </a:prstGeom>
              <a:gradFill flip="none" rotWithShape="1">
                <a:gsLst>
                  <a:gs pos="23000">
                    <a:schemeClr val="bg1">
                      <a:alpha val="75000"/>
                    </a:schemeClr>
                  </a:gs>
                  <a:gs pos="100000">
                    <a:schemeClr val="bg1">
                      <a:alpha val="0"/>
                    </a:schemeClr>
                  </a:gs>
                  <a:gs pos="0">
                    <a:schemeClr val="bg1"/>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3" name="Group 32"/>
            <p:cNvGrpSpPr/>
            <p:nvPr/>
          </p:nvGrpSpPr>
          <p:grpSpPr>
            <a:xfrm rot="16419950" flipV="1">
              <a:off x="1481655" y="3186828"/>
              <a:ext cx="265176" cy="448056"/>
              <a:chOff x="5551751" y="2983741"/>
              <a:chExt cx="886643" cy="1332378"/>
            </a:xfrm>
          </p:grpSpPr>
          <p:pic>
            <p:nvPicPr>
              <p:cNvPr id="34" name="Picture 33"/>
              <p:cNvPicPr>
                <a:picLocks noChangeAspect="1"/>
              </p:cNvPicPr>
              <p:nvPr/>
            </p:nvPicPr>
            <p:blipFill>
              <a:blip r:embed="rId8"/>
              <a:stretch>
                <a:fillRect/>
              </a:stretch>
            </p:blipFill>
            <p:spPr>
              <a:xfrm>
                <a:off x="5551751" y="2997120"/>
                <a:ext cx="782353" cy="1212240"/>
              </a:xfrm>
              <a:prstGeom prst="rect">
                <a:avLst/>
              </a:prstGeom>
            </p:spPr>
          </p:pic>
          <p:sp>
            <p:nvSpPr>
              <p:cNvPr id="35" name="Rectangle 34"/>
              <p:cNvSpPr/>
              <p:nvPr/>
            </p:nvSpPr>
            <p:spPr>
              <a:xfrm>
                <a:off x="5551751" y="2983741"/>
                <a:ext cx="886643" cy="1332378"/>
              </a:xfrm>
              <a:prstGeom prst="rect">
                <a:avLst/>
              </a:prstGeom>
              <a:gradFill flip="none" rotWithShape="1">
                <a:gsLst>
                  <a:gs pos="23000">
                    <a:schemeClr val="bg1">
                      <a:alpha val="75000"/>
                    </a:schemeClr>
                  </a:gs>
                  <a:gs pos="100000">
                    <a:schemeClr val="bg1">
                      <a:alpha val="0"/>
                    </a:schemeClr>
                  </a:gs>
                  <a:gs pos="0">
                    <a:schemeClr val="bg1"/>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37" name="Group 36"/>
          <p:cNvGrpSpPr/>
          <p:nvPr/>
        </p:nvGrpSpPr>
        <p:grpSpPr>
          <a:xfrm>
            <a:off x="5529850" y="171553"/>
            <a:ext cx="1377300" cy="1064863"/>
            <a:chOff x="5437262" y="1492838"/>
            <a:chExt cx="1377300" cy="1064863"/>
          </a:xfrm>
        </p:grpSpPr>
        <p:pic>
          <p:nvPicPr>
            <p:cNvPr id="12" name="Picture 11"/>
            <p:cNvPicPr>
              <a:picLocks noChangeAspect="1"/>
            </p:cNvPicPr>
            <p:nvPr/>
          </p:nvPicPr>
          <p:blipFill>
            <a:blip r:embed="rId9"/>
            <a:stretch>
              <a:fillRect/>
            </a:stretch>
          </p:blipFill>
          <p:spPr>
            <a:xfrm>
              <a:off x="5529850" y="1712627"/>
              <a:ext cx="1192681" cy="845074"/>
            </a:xfrm>
            <a:prstGeom prst="rect">
              <a:avLst/>
            </a:prstGeom>
          </p:spPr>
        </p:pic>
        <p:sp>
          <p:nvSpPr>
            <p:cNvPr id="17" name="TextBox 16"/>
            <p:cNvSpPr txBox="1"/>
            <p:nvPr/>
          </p:nvSpPr>
          <p:spPr>
            <a:xfrm>
              <a:off x="5437262" y="1492838"/>
              <a:ext cx="1377300" cy="338554"/>
            </a:xfrm>
            <a:prstGeom prst="rect">
              <a:avLst/>
            </a:prstGeom>
            <a:noFill/>
          </p:spPr>
          <p:txBody>
            <a:bodyPr wrap="none" rtlCol="0">
              <a:spAutoFit/>
            </a:bodyPr>
            <a:lstStyle/>
            <a:p>
              <a:r>
                <a:rPr lang="en-US" sz="800" b="1" dirty="0" smtClean="0"/>
                <a:t>DLS Instrument</a:t>
              </a:r>
            </a:p>
            <a:p>
              <a:r>
                <a:rPr lang="en-US" sz="800" dirty="0" smtClean="0"/>
                <a:t>Wyatt </a:t>
              </a:r>
              <a:r>
                <a:rPr lang="en-US" sz="800" dirty="0" err="1" smtClean="0"/>
                <a:t>Dynapro</a:t>
              </a:r>
              <a:r>
                <a:rPr lang="en-US" sz="800" dirty="0" smtClean="0"/>
                <a:t> Plate Reader</a:t>
              </a:r>
              <a:endParaRPr lang="en-US" sz="800" dirty="0"/>
            </a:p>
          </p:txBody>
        </p:sp>
      </p:grpSp>
      <p:sp>
        <p:nvSpPr>
          <p:cNvPr id="15" name="TextBox 14"/>
          <p:cNvSpPr txBox="1"/>
          <p:nvPr/>
        </p:nvSpPr>
        <p:spPr>
          <a:xfrm>
            <a:off x="558400" y="1657848"/>
            <a:ext cx="1331765" cy="215444"/>
          </a:xfrm>
          <a:prstGeom prst="rect">
            <a:avLst/>
          </a:prstGeom>
          <a:noFill/>
        </p:spPr>
        <p:txBody>
          <a:bodyPr wrap="none" rtlCol="0">
            <a:spAutoFit/>
          </a:bodyPr>
          <a:lstStyle/>
          <a:p>
            <a:r>
              <a:rPr lang="en-US" sz="800" b="1" dirty="0" smtClean="0"/>
              <a:t>Liquid Handler  </a:t>
            </a:r>
            <a:r>
              <a:rPr lang="en-US" sz="800" dirty="0" smtClean="0"/>
              <a:t>TECAN EVO </a:t>
            </a:r>
            <a:endParaRPr lang="en-US" sz="800" dirty="0"/>
          </a:p>
        </p:txBody>
      </p:sp>
      <p:grpSp>
        <p:nvGrpSpPr>
          <p:cNvPr id="36" name="Group 35"/>
          <p:cNvGrpSpPr/>
          <p:nvPr/>
        </p:nvGrpSpPr>
        <p:grpSpPr>
          <a:xfrm>
            <a:off x="4226693" y="169998"/>
            <a:ext cx="1114478" cy="1007251"/>
            <a:chOff x="4261351" y="1485751"/>
            <a:chExt cx="1114478" cy="1007251"/>
          </a:xfrm>
        </p:grpSpPr>
        <p:pic>
          <p:nvPicPr>
            <p:cNvPr id="10" name="Picture 9" descr="Screen Shot 2016-10-03 at 11.40.17 AM.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261351" y="1815839"/>
              <a:ext cx="1100908" cy="677163"/>
            </a:xfrm>
            <a:prstGeom prst="rect">
              <a:avLst/>
            </a:prstGeom>
          </p:spPr>
        </p:pic>
        <p:sp>
          <p:nvSpPr>
            <p:cNvPr id="16" name="TextBox 15"/>
            <p:cNvSpPr txBox="1"/>
            <p:nvPr/>
          </p:nvSpPr>
          <p:spPr>
            <a:xfrm>
              <a:off x="4267833" y="1485751"/>
              <a:ext cx="1107996" cy="338554"/>
            </a:xfrm>
            <a:prstGeom prst="rect">
              <a:avLst/>
            </a:prstGeom>
            <a:noFill/>
          </p:spPr>
          <p:txBody>
            <a:bodyPr wrap="none" rtlCol="0">
              <a:spAutoFit/>
            </a:bodyPr>
            <a:lstStyle/>
            <a:p>
              <a:r>
                <a:rPr lang="en-US" sz="800" b="1" dirty="0" smtClean="0"/>
                <a:t>Spectrophotometer</a:t>
              </a:r>
            </a:p>
            <a:p>
              <a:r>
                <a:rPr lang="en-US" sz="800" dirty="0" smtClean="0"/>
                <a:t>TECAN Infinite M1000</a:t>
              </a:r>
              <a:endParaRPr lang="en-US" sz="800" dirty="0"/>
            </a:p>
          </p:txBody>
        </p:sp>
      </p:grpSp>
      <p:grpSp>
        <p:nvGrpSpPr>
          <p:cNvPr id="81" name="Group 80"/>
          <p:cNvGrpSpPr/>
          <p:nvPr/>
        </p:nvGrpSpPr>
        <p:grpSpPr>
          <a:xfrm>
            <a:off x="2759805" y="167576"/>
            <a:ext cx="1121421" cy="1007291"/>
            <a:chOff x="2955187" y="323072"/>
            <a:chExt cx="1121421" cy="1007291"/>
          </a:xfrm>
        </p:grpSpPr>
        <p:sp>
          <p:nvSpPr>
            <p:cNvPr id="40" name="Rectangle 39"/>
            <p:cNvSpPr/>
            <p:nvPr/>
          </p:nvSpPr>
          <p:spPr>
            <a:xfrm>
              <a:off x="2955187" y="323072"/>
              <a:ext cx="1121421" cy="338554"/>
            </a:xfrm>
            <a:prstGeom prst="rect">
              <a:avLst/>
            </a:prstGeom>
          </p:spPr>
          <p:txBody>
            <a:bodyPr wrap="none">
              <a:spAutoFit/>
            </a:bodyPr>
            <a:lstStyle/>
            <a:p>
              <a:r>
                <a:rPr lang="en-US" sz="800" b="1" dirty="0" err="1" smtClean="0"/>
                <a:t>Microplate</a:t>
              </a:r>
              <a:r>
                <a:rPr lang="en-US" sz="800" b="1" dirty="0" smtClean="0"/>
                <a:t> Centrifuge</a:t>
              </a:r>
            </a:p>
            <a:p>
              <a:r>
                <a:rPr lang="en-US" sz="800" dirty="0" err="1" smtClean="0"/>
                <a:t>Bionex</a:t>
              </a:r>
              <a:r>
                <a:rPr lang="en-US" sz="800" dirty="0" smtClean="0"/>
                <a:t> HiG4</a:t>
              </a:r>
              <a:endParaRPr lang="en-US" sz="800" dirty="0"/>
            </a:p>
          </p:txBody>
        </p:sp>
        <p:pic>
          <p:nvPicPr>
            <p:cNvPr id="41" name="Picture 40"/>
            <p:cNvPicPr>
              <a:picLocks noChangeAspect="1"/>
            </p:cNvPicPr>
            <p:nvPr/>
          </p:nvPicPr>
          <p:blipFill>
            <a:blip r:embed="rId11">
              <a:extLst>
                <a:ext uri="{BEBA8EAE-BF5A-486C-A8C5-ECC9F3942E4B}">
                  <a14:imgProps xmlns:a14="http://schemas.microsoft.com/office/drawing/2010/main">
                    <a14:imgLayer r:embed="rId12">
                      <a14:imgEffect>
                        <a14:backgroundRemoval t="9797" b="98986" l="2187" r="98688"/>
                      </a14:imgEffect>
                      <a14:imgEffect>
                        <a14:saturation sat="66000"/>
                      </a14:imgEffect>
                    </a14:imgLayer>
                  </a14:imgProps>
                </a:ext>
              </a:extLst>
            </a:blip>
            <a:stretch>
              <a:fillRect/>
            </a:stretch>
          </p:blipFill>
          <p:spPr>
            <a:xfrm>
              <a:off x="3008835" y="606565"/>
              <a:ext cx="838725" cy="723798"/>
            </a:xfrm>
            <a:prstGeom prst="rect">
              <a:avLst/>
            </a:prstGeom>
          </p:spPr>
        </p:pic>
      </p:grpSp>
      <p:grpSp>
        <p:nvGrpSpPr>
          <p:cNvPr id="44" name="Group 43"/>
          <p:cNvGrpSpPr/>
          <p:nvPr/>
        </p:nvGrpSpPr>
        <p:grpSpPr>
          <a:xfrm rot="14452260" flipV="1">
            <a:off x="2336499" y="669303"/>
            <a:ext cx="265176" cy="448056"/>
            <a:chOff x="5551751" y="2983748"/>
            <a:chExt cx="886642" cy="1332379"/>
          </a:xfrm>
        </p:grpSpPr>
        <p:pic>
          <p:nvPicPr>
            <p:cNvPr id="45" name="Picture 44"/>
            <p:cNvPicPr>
              <a:picLocks noChangeAspect="1"/>
            </p:cNvPicPr>
            <p:nvPr/>
          </p:nvPicPr>
          <p:blipFill>
            <a:blip r:embed="rId8"/>
            <a:stretch>
              <a:fillRect/>
            </a:stretch>
          </p:blipFill>
          <p:spPr>
            <a:xfrm>
              <a:off x="5551751" y="2997120"/>
              <a:ext cx="782353" cy="1212240"/>
            </a:xfrm>
            <a:prstGeom prst="rect">
              <a:avLst/>
            </a:prstGeom>
          </p:spPr>
        </p:pic>
        <p:sp>
          <p:nvSpPr>
            <p:cNvPr id="46" name="Rectangle 45"/>
            <p:cNvSpPr/>
            <p:nvPr/>
          </p:nvSpPr>
          <p:spPr>
            <a:xfrm>
              <a:off x="5551751" y="2983748"/>
              <a:ext cx="886642" cy="1332379"/>
            </a:xfrm>
            <a:prstGeom prst="rect">
              <a:avLst/>
            </a:prstGeom>
            <a:gradFill flip="none" rotWithShape="1">
              <a:gsLst>
                <a:gs pos="23000">
                  <a:schemeClr val="bg1">
                    <a:alpha val="75000"/>
                  </a:schemeClr>
                </a:gs>
                <a:gs pos="100000">
                  <a:schemeClr val="bg1">
                    <a:alpha val="0"/>
                  </a:schemeClr>
                </a:gs>
                <a:gs pos="0">
                  <a:schemeClr val="bg1"/>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0" name="Group 49"/>
          <p:cNvGrpSpPr/>
          <p:nvPr/>
        </p:nvGrpSpPr>
        <p:grpSpPr>
          <a:xfrm rot="14887120" flipV="1">
            <a:off x="5377822" y="687645"/>
            <a:ext cx="265176" cy="448056"/>
            <a:chOff x="5551751" y="2983748"/>
            <a:chExt cx="886642" cy="1332379"/>
          </a:xfrm>
        </p:grpSpPr>
        <p:pic>
          <p:nvPicPr>
            <p:cNvPr id="51" name="Picture 50"/>
            <p:cNvPicPr>
              <a:picLocks noChangeAspect="1"/>
            </p:cNvPicPr>
            <p:nvPr/>
          </p:nvPicPr>
          <p:blipFill>
            <a:blip r:embed="rId8"/>
            <a:stretch>
              <a:fillRect/>
            </a:stretch>
          </p:blipFill>
          <p:spPr>
            <a:xfrm>
              <a:off x="5551751" y="2997120"/>
              <a:ext cx="782353" cy="1212240"/>
            </a:xfrm>
            <a:prstGeom prst="rect">
              <a:avLst/>
            </a:prstGeom>
          </p:spPr>
        </p:pic>
        <p:sp>
          <p:nvSpPr>
            <p:cNvPr id="52" name="Rectangle 51"/>
            <p:cNvSpPr/>
            <p:nvPr/>
          </p:nvSpPr>
          <p:spPr>
            <a:xfrm>
              <a:off x="5551751" y="2983748"/>
              <a:ext cx="886642" cy="1332379"/>
            </a:xfrm>
            <a:prstGeom prst="rect">
              <a:avLst/>
            </a:prstGeom>
            <a:gradFill flip="none" rotWithShape="1">
              <a:gsLst>
                <a:gs pos="23000">
                  <a:schemeClr val="bg1">
                    <a:alpha val="75000"/>
                  </a:schemeClr>
                </a:gs>
                <a:gs pos="100000">
                  <a:schemeClr val="bg1">
                    <a:alpha val="0"/>
                  </a:schemeClr>
                </a:gs>
                <a:gs pos="0">
                  <a:schemeClr val="bg1"/>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7" name="Group 56"/>
          <p:cNvGrpSpPr/>
          <p:nvPr/>
        </p:nvGrpSpPr>
        <p:grpSpPr>
          <a:xfrm rot="14452260" flipV="1">
            <a:off x="3811878" y="669303"/>
            <a:ext cx="265176" cy="448056"/>
            <a:chOff x="5551751" y="2983748"/>
            <a:chExt cx="886642" cy="1332379"/>
          </a:xfrm>
        </p:grpSpPr>
        <p:pic>
          <p:nvPicPr>
            <p:cNvPr id="58" name="Picture 57"/>
            <p:cNvPicPr>
              <a:picLocks noChangeAspect="1"/>
            </p:cNvPicPr>
            <p:nvPr/>
          </p:nvPicPr>
          <p:blipFill>
            <a:blip r:embed="rId8"/>
            <a:stretch>
              <a:fillRect/>
            </a:stretch>
          </p:blipFill>
          <p:spPr>
            <a:xfrm>
              <a:off x="5551751" y="2997120"/>
              <a:ext cx="782353" cy="1212240"/>
            </a:xfrm>
            <a:prstGeom prst="rect">
              <a:avLst/>
            </a:prstGeom>
          </p:spPr>
        </p:pic>
        <p:sp>
          <p:nvSpPr>
            <p:cNvPr id="59" name="Rectangle 58"/>
            <p:cNvSpPr/>
            <p:nvPr/>
          </p:nvSpPr>
          <p:spPr>
            <a:xfrm>
              <a:off x="5551751" y="2983748"/>
              <a:ext cx="886642" cy="1332379"/>
            </a:xfrm>
            <a:prstGeom prst="rect">
              <a:avLst/>
            </a:prstGeom>
            <a:gradFill flip="none" rotWithShape="1">
              <a:gsLst>
                <a:gs pos="23000">
                  <a:schemeClr val="bg1">
                    <a:alpha val="75000"/>
                  </a:schemeClr>
                </a:gs>
                <a:gs pos="100000">
                  <a:schemeClr val="bg1">
                    <a:alpha val="0"/>
                  </a:schemeClr>
                </a:gs>
                <a:gs pos="0">
                  <a:schemeClr val="bg1"/>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61" name="Straight Connector 60"/>
          <p:cNvCxnSpPr/>
          <p:nvPr/>
        </p:nvCxnSpPr>
        <p:spPr>
          <a:xfrm flipV="1">
            <a:off x="2226616" y="1144845"/>
            <a:ext cx="602198" cy="697864"/>
          </a:xfrm>
          <a:prstGeom prst="line">
            <a:avLst/>
          </a:prstGeom>
          <a:ln w="12700" cmpd="sng">
            <a:gradFill flip="none" rotWithShape="1">
              <a:gsLst>
                <a:gs pos="0">
                  <a:schemeClr val="accent1"/>
                </a:gs>
                <a:gs pos="100000">
                  <a:prstClr val="white"/>
                </a:gs>
              </a:gsLst>
              <a:lin ang="0" scaled="1"/>
              <a:tileRect/>
            </a:gradFill>
            <a:prstDash val="sysDash"/>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flipV="1">
            <a:off x="2530952" y="1174867"/>
            <a:ext cx="1021580" cy="692165"/>
          </a:xfrm>
          <a:prstGeom prst="line">
            <a:avLst/>
          </a:prstGeom>
          <a:ln w="12700" cmpd="sng">
            <a:gradFill flip="none" rotWithShape="1">
              <a:gsLst>
                <a:gs pos="0">
                  <a:schemeClr val="accent1"/>
                </a:gs>
                <a:gs pos="100000">
                  <a:prstClr val="white"/>
                </a:gs>
              </a:gsLst>
              <a:lin ang="0" scaled="1"/>
              <a:tileRect/>
            </a:gradFill>
            <a:prstDash val="sysDash"/>
          </a:ln>
          <a:effectLst/>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flipH="1" flipV="1">
            <a:off x="228979" y="1396337"/>
            <a:ext cx="252120" cy="444049"/>
          </a:xfrm>
          <a:prstGeom prst="line">
            <a:avLst/>
          </a:prstGeom>
          <a:ln w="12700" cmpd="sng">
            <a:gradFill flip="none" rotWithShape="1">
              <a:gsLst>
                <a:gs pos="0">
                  <a:schemeClr val="accent1"/>
                </a:gs>
                <a:gs pos="100000">
                  <a:prstClr val="white"/>
                </a:gs>
              </a:gsLst>
              <a:lin ang="0" scaled="1"/>
              <a:tileRect/>
            </a:gradFill>
            <a:prstDash val="sysDash"/>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flipV="1">
            <a:off x="2042527" y="1396337"/>
            <a:ext cx="276714" cy="446372"/>
          </a:xfrm>
          <a:prstGeom prst="line">
            <a:avLst/>
          </a:prstGeom>
          <a:ln w="12700" cmpd="sng">
            <a:gradFill flip="none" rotWithShape="1">
              <a:gsLst>
                <a:gs pos="0">
                  <a:schemeClr val="accent1"/>
                </a:gs>
                <a:gs pos="100000">
                  <a:prstClr val="white"/>
                </a:gs>
              </a:gsLst>
              <a:lin ang="0" scaled="1"/>
              <a:tileRect/>
            </a:gradFill>
            <a:prstDash val="sysDash"/>
          </a:ln>
          <a:effectLst/>
        </p:spPr>
        <p:style>
          <a:lnRef idx="2">
            <a:schemeClr val="accent1"/>
          </a:lnRef>
          <a:fillRef idx="0">
            <a:schemeClr val="accent1"/>
          </a:fillRef>
          <a:effectRef idx="1">
            <a:schemeClr val="accent1"/>
          </a:effectRef>
          <a:fontRef idx="minor">
            <a:schemeClr val="tx1"/>
          </a:fontRef>
        </p:style>
      </p:cxnSp>
      <p:pic>
        <p:nvPicPr>
          <p:cNvPr id="78" name="Picture 77"/>
          <p:cNvPicPr>
            <a:picLocks noChangeAspect="1"/>
          </p:cNvPicPr>
          <p:nvPr/>
        </p:nvPicPr>
        <p:blipFill>
          <a:blip r:embed="rId13"/>
          <a:stretch>
            <a:fillRect/>
          </a:stretch>
        </p:blipFill>
        <p:spPr>
          <a:xfrm>
            <a:off x="1492124" y="1956919"/>
            <a:ext cx="509090" cy="86355"/>
          </a:xfrm>
          <a:prstGeom prst="rect">
            <a:avLst/>
          </a:prstGeom>
        </p:spPr>
      </p:pic>
      <p:grpSp>
        <p:nvGrpSpPr>
          <p:cNvPr id="8" name="Group 7"/>
          <p:cNvGrpSpPr/>
          <p:nvPr/>
        </p:nvGrpSpPr>
        <p:grpSpPr>
          <a:xfrm>
            <a:off x="2946687" y="1040351"/>
            <a:ext cx="3053309" cy="826550"/>
            <a:chOff x="2978323" y="1181593"/>
            <a:chExt cx="3053309" cy="826550"/>
          </a:xfrm>
        </p:grpSpPr>
        <p:grpSp>
          <p:nvGrpSpPr>
            <p:cNvPr id="102" name="Group 101"/>
            <p:cNvGrpSpPr/>
            <p:nvPr/>
          </p:nvGrpSpPr>
          <p:grpSpPr>
            <a:xfrm>
              <a:off x="2978323" y="1282578"/>
              <a:ext cx="3053309" cy="725565"/>
              <a:chOff x="2211253" y="1300340"/>
              <a:chExt cx="3053309" cy="725565"/>
            </a:xfrm>
          </p:grpSpPr>
          <p:sp>
            <p:nvSpPr>
              <p:cNvPr id="103" name="Parallelogram 102"/>
              <p:cNvSpPr/>
              <p:nvPr/>
            </p:nvSpPr>
            <p:spPr>
              <a:xfrm rot="10800000">
                <a:off x="2211253" y="1300340"/>
                <a:ext cx="2161526" cy="722187"/>
              </a:xfrm>
              <a:prstGeom prst="parallelogram">
                <a:avLst>
                  <a:gd name="adj" fmla="val 163573"/>
                </a:avLst>
              </a:prstGeom>
              <a:gradFill flip="none" rotWithShape="1">
                <a:gsLst>
                  <a:gs pos="0">
                    <a:schemeClr val="accent1">
                      <a:lumMod val="40000"/>
                      <a:lumOff val="60000"/>
                    </a:schemeClr>
                  </a:gs>
                  <a:gs pos="99000">
                    <a:schemeClr val="bg1"/>
                  </a:gs>
                </a:gsLst>
                <a:lin ang="54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4" name="Parallelogram 103"/>
              <p:cNvSpPr/>
              <p:nvPr/>
            </p:nvSpPr>
            <p:spPr>
              <a:xfrm rot="10800000">
                <a:off x="2626988" y="1303718"/>
                <a:ext cx="2637574" cy="722187"/>
              </a:xfrm>
              <a:prstGeom prst="parallelogram">
                <a:avLst>
                  <a:gd name="adj" fmla="val 241044"/>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79" name="Straight Connector 78"/>
            <p:cNvCxnSpPr/>
            <p:nvPr/>
          </p:nvCxnSpPr>
          <p:spPr>
            <a:xfrm flipV="1">
              <a:off x="2984645" y="1181593"/>
              <a:ext cx="1340180" cy="816613"/>
            </a:xfrm>
            <a:prstGeom prst="line">
              <a:avLst/>
            </a:prstGeom>
            <a:ln w="12700" cmpd="sng">
              <a:gradFill flip="none" rotWithShape="1">
                <a:gsLst>
                  <a:gs pos="0">
                    <a:schemeClr val="accent1"/>
                  </a:gs>
                  <a:gs pos="100000">
                    <a:prstClr val="white"/>
                  </a:gs>
                </a:gsLst>
                <a:lin ang="0" scaled="1"/>
                <a:tileRect/>
              </a:gradFill>
              <a:prstDash val="sysDash"/>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flipV="1">
              <a:off x="3394058" y="1271812"/>
              <a:ext cx="1782714" cy="732954"/>
            </a:xfrm>
            <a:prstGeom prst="line">
              <a:avLst/>
            </a:prstGeom>
            <a:ln w="12700" cmpd="sng">
              <a:gradFill flip="none" rotWithShape="1">
                <a:gsLst>
                  <a:gs pos="0">
                    <a:schemeClr val="accent1"/>
                  </a:gs>
                  <a:gs pos="100000">
                    <a:prstClr val="white"/>
                  </a:gs>
                </a:gsLst>
                <a:lin ang="0" scaled="1"/>
                <a:tileRect/>
              </a:gradFill>
              <a:prstDash val="sysDash"/>
            </a:ln>
            <a:effectLst/>
          </p:spPr>
          <p:style>
            <a:lnRef idx="2">
              <a:schemeClr val="accent1"/>
            </a:lnRef>
            <a:fillRef idx="0">
              <a:schemeClr val="accent1"/>
            </a:fillRef>
            <a:effectRef idx="1">
              <a:schemeClr val="accent1"/>
            </a:effectRef>
            <a:fontRef idx="minor">
              <a:schemeClr val="tx1"/>
            </a:fontRef>
          </p:style>
        </p:cxnSp>
      </p:grpSp>
      <p:sp>
        <p:nvSpPr>
          <p:cNvPr id="5" name="Rectangle 4"/>
          <p:cNvSpPr/>
          <p:nvPr/>
        </p:nvSpPr>
        <p:spPr>
          <a:xfrm>
            <a:off x="92364" y="2931730"/>
            <a:ext cx="6568753" cy="1061829"/>
          </a:xfrm>
          <a:prstGeom prst="rect">
            <a:avLst/>
          </a:prstGeom>
        </p:spPr>
        <p:txBody>
          <a:bodyPr wrap="square">
            <a:spAutoFit/>
          </a:bodyPr>
          <a:lstStyle/>
          <a:p>
            <a:pPr algn="just"/>
            <a:r>
              <a:rPr lang="en-US" sz="900" b="1" dirty="0" smtClean="0">
                <a:latin typeface="Helvetica"/>
                <a:cs typeface="Helvetica"/>
              </a:rPr>
              <a:t>Figure </a:t>
            </a:r>
            <a:r>
              <a:rPr lang="en-US" sz="900" b="1" dirty="0">
                <a:latin typeface="Helvetica"/>
                <a:cs typeface="Helvetica"/>
              </a:rPr>
              <a:t>2</a:t>
            </a:r>
            <a:r>
              <a:rPr lang="en-US" sz="900" b="1" dirty="0" smtClean="0">
                <a:latin typeface="Helvetica"/>
                <a:cs typeface="Helvetica"/>
              </a:rPr>
              <a:t>. </a:t>
            </a:r>
            <a:r>
              <a:rPr lang="en-US" sz="900" dirty="0" smtClean="0">
                <a:latin typeface="Helvetica"/>
                <a:cs typeface="Helvetica"/>
              </a:rPr>
              <a:t>Automated workflow for screening kinase inhibitors for nanoparticle formation.  We will use our automated biophysical </a:t>
            </a:r>
            <a:r>
              <a:rPr lang="en-US" sz="900" dirty="0" err="1" smtClean="0">
                <a:latin typeface="Helvetica"/>
                <a:cs typeface="Helvetica"/>
              </a:rPr>
              <a:t>wetlab</a:t>
            </a:r>
            <a:r>
              <a:rPr lang="en-US" sz="900" dirty="0" smtClean="0">
                <a:latin typeface="Helvetica"/>
                <a:cs typeface="Helvetica"/>
              </a:rPr>
              <a:t>. (Layout on </a:t>
            </a:r>
            <a:r>
              <a:rPr lang="en-US" sz="900" i="1" dirty="0" smtClean="0">
                <a:latin typeface="Helvetica"/>
                <a:cs typeface="Helvetica"/>
              </a:rPr>
              <a:t>lower left</a:t>
            </a:r>
            <a:r>
              <a:rPr lang="en-US" sz="900" dirty="0" smtClean="0">
                <a:latin typeface="Helvetica"/>
                <a:cs typeface="Helvetica"/>
              </a:rPr>
              <a:t>. </a:t>
            </a:r>
            <a:r>
              <a:rPr lang="en-US" sz="900" dirty="0">
                <a:latin typeface="Helvetica"/>
                <a:cs typeface="Helvetica"/>
              </a:rPr>
              <a:t>S</a:t>
            </a:r>
            <a:r>
              <a:rPr lang="en-US" sz="900" dirty="0" smtClean="0">
                <a:latin typeface="Helvetica"/>
                <a:cs typeface="Helvetica"/>
              </a:rPr>
              <a:t>ee Equipment – Chodera Lab.) Kinase inhibitors from </a:t>
            </a:r>
            <a:r>
              <a:rPr lang="en-US" sz="900" dirty="0" err="1" smtClean="0">
                <a:latin typeface="Helvetica"/>
                <a:cs typeface="Helvetica"/>
              </a:rPr>
              <a:t>microplate</a:t>
            </a:r>
            <a:r>
              <a:rPr lang="en-US" sz="900" dirty="0" smtClean="0">
                <a:latin typeface="Helvetica"/>
                <a:cs typeface="Helvetica"/>
              </a:rPr>
              <a:t> format library will be mixed with excipient IR-783 using TECAN Freedom EVO liquid handling  system and will be mixed using on-deck </a:t>
            </a:r>
            <a:r>
              <a:rPr lang="en-US" sz="900" dirty="0" err="1" smtClean="0">
                <a:latin typeface="Helvetica"/>
                <a:cs typeface="Helvetica"/>
              </a:rPr>
              <a:t>Inheco</a:t>
            </a:r>
            <a:r>
              <a:rPr lang="en-US" sz="900" dirty="0" smtClean="0">
                <a:latin typeface="Helvetica"/>
                <a:cs typeface="Helvetica"/>
              </a:rPr>
              <a:t> plate shakers. Assay plate will be centrifuged in </a:t>
            </a:r>
            <a:r>
              <a:rPr lang="en-US" sz="900" dirty="0" err="1" smtClean="0">
                <a:latin typeface="Helvetica"/>
                <a:cs typeface="Helvetica"/>
              </a:rPr>
              <a:t>Bionex</a:t>
            </a:r>
            <a:r>
              <a:rPr lang="en-US" sz="900" dirty="0" smtClean="0">
                <a:latin typeface="Helvetica"/>
                <a:cs typeface="Helvetica"/>
              </a:rPr>
              <a:t> HiG4 robotic centrifuge. Absorbance spectra will be measured using TECAN Infinite M1000. Change in excipient absorbance values around 850 nm indicates formation of nanoparticles. The same assay plate will also be read with DLS to determine particle size. This high-throughput automated experimental setup will allow us to screen multitude of drugs, excipient and buffer conditions efficiently.  </a:t>
            </a:r>
          </a:p>
        </p:txBody>
      </p:sp>
      <p:sp>
        <p:nvSpPr>
          <p:cNvPr id="19" name="Rectangle 18"/>
          <p:cNvSpPr/>
          <p:nvPr/>
        </p:nvSpPr>
        <p:spPr>
          <a:xfrm>
            <a:off x="4433925" y="2037300"/>
            <a:ext cx="658051" cy="12554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a:off x="2208851" y="476677"/>
            <a:ext cx="569387" cy="307777"/>
          </a:xfrm>
          <a:prstGeom prst="rect">
            <a:avLst/>
          </a:prstGeom>
          <a:noFill/>
        </p:spPr>
        <p:txBody>
          <a:bodyPr wrap="none" rtlCol="0">
            <a:spAutoFit/>
          </a:bodyPr>
          <a:lstStyle/>
          <a:p>
            <a:r>
              <a:rPr lang="en-US" sz="700" dirty="0" smtClean="0"/>
              <a:t>Mix and </a:t>
            </a:r>
          </a:p>
          <a:p>
            <a:r>
              <a:rPr lang="en-US" sz="700" dirty="0" smtClean="0"/>
              <a:t>centrifuge</a:t>
            </a:r>
          </a:p>
        </p:txBody>
      </p:sp>
      <p:pic>
        <p:nvPicPr>
          <p:cNvPr id="60" name="Picture 59" descr="Fig S1 NEW2.png"/>
          <p:cNvPicPr/>
          <p:nvPr/>
        </p:nvPicPr>
        <p:blipFill rotWithShape="1">
          <a:blip r:embed="rId14">
            <a:alphaModFix/>
          </a:blip>
          <a:srcRect l="2156" t="4480" r="57013" b="73803"/>
          <a:stretch/>
        </p:blipFill>
        <p:spPr>
          <a:xfrm>
            <a:off x="5529850" y="1348505"/>
            <a:ext cx="1330369" cy="830770"/>
          </a:xfrm>
          <a:prstGeom prst="rect">
            <a:avLst/>
          </a:prstGeom>
        </p:spPr>
      </p:pic>
      <p:pic>
        <p:nvPicPr>
          <p:cNvPr id="3" name="Picture 2" descr="ir783 sorafenib difference spectra.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204702" y="2119740"/>
            <a:ext cx="1307592" cy="639960"/>
          </a:xfrm>
          <a:prstGeom prst="rect">
            <a:avLst/>
          </a:prstGeom>
        </p:spPr>
      </p:pic>
      <p:pic>
        <p:nvPicPr>
          <p:cNvPr id="7" name="Picture 6" descr="abs.tiff"/>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207875" y="1242327"/>
            <a:ext cx="1307592" cy="967326"/>
          </a:xfrm>
          <a:prstGeom prst="rect">
            <a:avLst/>
          </a:prstGeom>
        </p:spPr>
      </p:pic>
    </p:spTree>
    <p:extLst>
      <p:ext uri="{BB962C8B-B14F-4D97-AF65-F5344CB8AC3E}">
        <p14:creationId xmlns:p14="http://schemas.microsoft.com/office/powerpoint/2010/main" val="85949793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r783 sorafenib difference spectra.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4098" y="2079516"/>
            <a:ext cx="2138196" cy="1046473"/>
          </a:xfrm>
          <a:prstGeom prst="rect">
            <a:avLst/>
          </a:prstGeom>
        </p:spPr>
      </p:pic>
      <p:pic>
        <p:nvPicPr>
          <p:cNvPr id="5" name="Picture 4" descr="abs.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77271" y="627866"/>
            <a:ext cx="2138196" cy="1581787"/>
          </a:xfrm>
          <a:prstGeom prst="rect">
            <a:avLst/>
          </a:prstGeom>
        </p:spPr>
      </p:pic>
    </p:spTree>
    <p:extLst>
      <p:ext uri="{BB962C8B-B14F-4D97-AF65-F5344CB8AC3E}">
        <p14:creationId xmlns:p14="http://schemas.microsoft.com/office/powerpoint/2010/main" val="221681237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317</TotalTime>
  <Words>170</Words>
  <Application>Microsoft Macintosh PowerPoint</Application>
  <PresentationFormat>Letter Paper (8.5x11 in)</PresentationFormat>
  <Paragraphs>14</Paragraphs>
  <Slides>2</Slides>
  <Notes>0</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PowerPoint Presentation</vt:lpstr>
      <vt:lpstr>PowerPoint Presentation</vt:lpstr>
    </vt:vector>
  </TitlesOfParts>
  <Company>MSKCC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Isik, Mehtap/Graduate Studies</dc:creator>
  <cp:lastModifiedBy>Isik, Mehtap/Graduate Studies</cp:lastModifiedBy>
  <cp:revision>34</cp:revision>
  <dcterms:created xsi:type="dcterms:W3CDTF">2016-10-03T14:03:46Z</dcterms:created>
  <dcterms:modified xsi:type="dcterms:W3CDTF">2016-10-05T15:56:59Z</dcterms:modified>
</cp:coreProperties>
</file>

<file path=docProps/thumbnail.jpeg>
</file>